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sldIdLst>
    <p:sldId id="301" r:id="rId5"/>
    <p:sldId id="298" r:id="rId6"/>
    <p:sldId id="307" r:id="rId7"/>
    <p:sldId id="294" r:id="rId8"/>
    <p:sldId id="305" r:id="rId9"/>
    <p:sldId id="302" r:id="rId10"/>
    <p:sldId id="303" r:id="rId11"/>
    <p:sldId id="30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4FB347-050A-7A81-48A8-DB1CF341128E}" name="Nathalie Canadas  [OS/OASH/OMH] (CTR)" initials="NC[(" userId="Nathalie Canadas  [OS/OASH/OMH] (CTR)" providerId="None"/>
  <p188:author id="{6A24CDEA-1022-A2DB-3178-C20A94D138B8}" name="Nathalie Canadas" initials="NC" userId="Nathalie Canada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C64"/>
    <a:srgbClr val="2A4BA8"/>
    <a:srgbClr val="335BCB"/>
    <a:srgbClr val="E5EAF9"/>
    <a:srgbClr val="E5A311"/>
    <a:srgbClr val="08C4BB"/>
    <a:srgbClr val="091133"/>
    <a:srgbClr val="CE0B89"/>
    <a:srgbClr val="7BC1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51"/>
    <p:restoredTop sz="90762" autoAdjust="0"/>
  </p:normalViewPr>
  <p:slideViewPr>
    <p:cSldViewPr snapToGrid="0" snapToObjects="1">
      <p:cViewPr varScale="1">
        <p:scale>
          <a:sx n="75" d="100"/>
          <a:sy n="75" d="100"/>
        </p:scale>
        <p:origin x="1003" y="4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D01E2A-DD6E-4FF6-884D-702CD78DAB7F}"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14B440-CE1D-4F0A-8B34-071821B91065}" type="slidenum">
              <a:rPr lang="en-US" smtClean="0"/>
              <a:t>‹#›</a:t>
            </a:fld>
            <a:endParaRPr lang="en-US"/>
          </a:p>
        </p:txBody>
      </p:sp>
    </p:spTree>
    <p:extLst>
      <p:ext uri="{BB962C8B-B14F-4D97-AF65-F5344CB8AC3E}">
        <p14:creationId xmlns:p14="http://schemas.microsoft.com/office/powerpoint/2010/main" val="3184151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Minority Health SVI database contains only county-level data, not Census tract-level data.</a:t>
            </a:r>
          </a:p>
        </p:txBody>
      </p:sp>
      <p:sp>
        <p:nvSpPr>
          <p:cNvPr id="4" name="Slide Number Placeholder 3"/>
          <p:cNvSpPr>
            <a:spLocks noGrp="1"/>
          </p:cNvSpPr>
          <p:nvPr>
            <p:ph type="sldNum" sz="quarter" idx="5"/>
          </p:nvPr>
        </p:nvSpPr>
        <p:spPr/>
        <p:txBody>
          <a:bodyPr/>
          <a:lstStyle/>
          <a:p>
            <a:fld id="{4E14B440-CE1D-4F0A-8B34-071821B91065}" type="slidenum">
              <a:rPr lang="en-US" smtClean="0"/>
              <a:t>2</a:t>
            </a:fld>
            <a:endParaRPr lang="en-US"/>
          </a:p>
        </p:txBody>
      </p:sp>
    </p:spTree>
    <p:extLst>
      <p:ext uri="{BB962C8B-B14F-4D97-AF65-F5344CB8AC3E}">
        <p14:creationId xmlns:p14="http://schemas.microsoft.com/office/powerpoint/2010/main" val="594084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one county with no Overall Social Vulnerability Ranking: Rio Arriba County, NM (FIPS code 35039).</a:t>
            </a:r>
          </a:p>
        </p:txBody>
      </p:sp>
      <p:sp>
        <p:nvSpPr>
          <p:cNvPr id="4" name="Slide Number Placeholder 3"/>
          <p:cNvSpPr>
            <a:spLocks noGrp="1"/>
          </p:cNvSpPr>
          <p:nvPr>
            <p:ph type="sldNum" sz="quarter" idx="5"/>
          </p:nvPr>
        </p:nvSpPr>
        <p:spPr/>
        <p:txBody>
          <a:bodyPr/>
          <a:lstStyle/>
          <a:p>
            <a:fld id="{4E14B440-CE1D-4F0A-8B34-071821B91065}" type="slidenum">
              <a:rPr lang="en-US" smtClean="0"/>
              <a:t>3</a:t>
            </a:fld>
            <a:endParaRPr lang="en-US"/>
          </a:p>
        </p:txBody>
      </p:sp>
    </p:spTree>
    <p:extLst>
      <p:ext uri="{BB962C8B-B14F-4D97-AF65-F5344CB8AC3E}">
        <p14:creationId xmlns:p14="http://schemas.microsoft.com/office/powerpoint/2010/main" val="2266006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14B440-CE1D-4F0A-8B34-071821B91065}" type="slidenum">
              <a:rPr lang="en-US" smtClean="0"/>
              <a:t>4</a:t>
            </a:fld>
            <a:endParaRPr lang="en-US"/>
          </a:p>
        </p:txBody>
      </p:sp>
    </p:spTree>
    <p:extLst>
      <p:ext uri="{BB962C8B-B14F-4D97-AF65-F5344CB8AC3E}">
        <p14:creationId xmlns:p14="http://schemas.microsoft.com/office/powerpoint/2010/main" val="44280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place-based social determinants of health can provide insights, it is important to be wary of the ecological fallacy. These data reflect the social vulnerability of a geographic area, not all people living within that geographic area. It is also key to note that counties are administrative boundaries that are not uniform in size (land area or population density).</a:t>
            </a:r>
          </a:p>
        </p:txBody>
      </p:sp>
      <p:sp>
        <p:nvSpPr>
          <p:cNvPr id="4" name="Slide Number Placeholder 3"/>
          <p:cNvSpPr>
            <a:spLocks noGrp="1"/>
          </p:cNvSpPr>
          <p:nvPr>
            <p:ph type="sldNum" sz="quarter" idx="5"/>
          </p:nvPr>
        </p:nvSpPr>
        <p:spPr/>
        <p:txBody>
          <a:bodyPr/>
          <a:lstStyle/>
          <a:p>
            <a:fld id="{4E14B440-CE1D-4F0A-8B34-071821B91065}" type="slidenum">
              <a:rPr lang="en-US" smtClean="0"/>
              <a:t>5</a:t>
            </a:fld>
            <a:endParaRPr lang="en-US"/>
          </a:p>
        </p:txBody>
      </p:sp>
    </p:spTree>
    <p:extLst>
      <p:ext uri="{BB962C8B-B14F-4D97-AF65-F5344CB8AC3E}">
        <p14:creationId xmlns:p14="http://schemas.microsoft.com/office/powerpoint/2010/main" val="557943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three of the 13 counties are not in California: Aleutians East, AK; Geary, KS; and Clark, NV.</a:t>
            </a:r>
          </a:p>
        </p:txBody>
      </p:sp>
      <p:sp>
        <p:nvSpPr>
          <p:cNvPr id="4" name="Slide Number Placeholder 3"/>
          <p:cNvSpPr>
            <a:spLocks noGrp="1"/>
          </p:cNvSpPr>
          <p:nvPr>
            <p:ph type="sldNum" sz="quarter" idx="5"/>
          </p:nvPr>
        </p:nvSpPr>
        <p:spPr/>
        <p:txBody>
          <a:bodyPr/>
          <a:lstStyle/>
          <a:p>
            <a:fld id="{4E14B440-CE1D-4F0A-8B34-071821B91065}" type="slidenum">
              <a:rPr lang="en-US" smtClean="0"/>
              <a:t>6</a:t>
            </a:fld>
            <a:endParaRPr lang="en-US"/>
          </a:p>
        </p:txBody>
      </p:sp>
    </p:spTree>
    <p:extLst>
      <p:ext uri="{BB962C8B-B14F-4D97-AF65-F5344CB8AC3E}">
        <p14:creationId xmlns:p14="http://schemas.microsoft.com/office/powerpoint/2010/main" val="905076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Texas has the most high-vulnerability counties that are also in the 90</a:t>
            </a:r>
            <a:r>
              <a:rPr lang="en-US" baseline="30000" dirty="0"/>
              <a:t>th</a:t>
            </a:r>
            <a:r>
              <a:rPr lang="en-US" dirty="0"/>
              <a:t> percentile for LEP Vietnamese speakers. For the other variables, California has the most high-vulnerability counties in that are also in the 90</a:t>
            </a:r>
            <a:r>
              <a:rPr lang="en-US" baseline="30000" dirty="0"/>
              <a:t>th</a:t>
            </a:r>
            <a:r>
              <a:rPr lang="en-US" dirty="0"/>
              <a:t> percentile for each variable of interest.</a:t>
            </a:r>
          </a:p>
        </p:txBody>
      </p:sp>
      <p:sp>
        <p:nvSpPr>
          <p:cNvPr id="4" name="Slide Number Placeholder 3"/>
          <p:cNvSpPr>
            <a:spLocks noGrp="1"/>
          </p:cNvSpPr>
          <p:nvPr>
            <p:ph type="sldNum" sz="quarter" idx="5"/>
          </p:nvPr>
        </p:nvSpPr>
        <p:spPr/>
        <p:txBody>
          <a:bodyPr/>
          <a:lstStyle/>
          <a:p>
            <a:fld id="{4E14B440-CE1D-4F0A-8B34-071821B91065}" type="slidenum">
              <a:rPr lang="en-US" smtClean="0"/>
              <a:t>8</a:t>
            </a:fld>
            <a:endParaRPr lang="en-US"/>
          </a:p>
        </p:txBody>
      </p:sp>
    </p:spTree>
    <p:extLst>
      <p:ext uri="{BB962C8B-B14F-4D97-AF65-F5344CB8AC3E}">
        <p14:creationId xmlns:p14="http://schemas.microsoft.com/office/powerpoint/2010/main" val="39707701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FF13E936-D092-F10C-27DC-45105E156F96}"/>
              </a:ext>
            </a:extLst>
          </p:cNvPr>
          <p:cNvPicPr>
            <a:picLocks noChangeAspect="1"/>
          </p:cNvPicPr>
          <p:nvPr userDrawn="1"/>
        </p:nvPicPr>
        <p:blipFill>
          <a:blip r:embed="rId3"/>
          <a:stretch>
            <a:fillRect/>
          </a:stretch>
        </p:blipFill>
        <p:spPr>
          <a:xfrm>
            <a:off x="8542298" y="3429000"/>
            <a:ext cx="2967078" cy="1096702"/>
          </a:xfrm>
          <a:prstGeom prst="rect">
            <a:avLst/>
          </a:prstGeom>
        </p:spPr>
      </p:pic>
      <p:sp>
        <p:nvSpPr>
          <p:cNvPr id="9" name="Title 1">
            <a:extLst>
              <a:ext uri="{FF2B5EF4-FFF2-40B4-BE49-F238E27FC236}">
                <a16:creationId xmlns:a16="http://schemas.microsoft.com/office/drawing/2014/main" id="{B7C56907-886D-D5B8-3D4D-036BE06C8881}"/>
              </a:ext>
            </a:extLst>
          </p:cNvPr>
          <p:cNvSpPr>
            <a:spLocks noGrp="1"/>
          </p:cNvSpPr>
          <p:nvPr>
            <p:ph type="title"/>
          </p:nvPr>
        </p:nvSpPr>
        <p:spPr>
          <a:xfrm>
            <a:off x="751969" y="1215190"/>
            <a:ext cx="7141965" cy="3310512"/>
          </a:xfrm>
        </p:spPr>
        <p:txBody>
          <a:bodyPr anchor="b">
            <a:no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97539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Main Background 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8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ck 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FF13E936-D092-F10C-27DC-45105E156F96}"/>
              </a:ext>
            </a:extLst>
          </p:cNvPr>
          <p:cNvPicPr>
            <a:picLocks noChangeAspect="1"/>
          </p:cNvPicPr>
          <p:nvPr userDrawn="1"/>
        </p:nvPicPr>
        <p:blipFill>
          <a:blip r:embed="rId3"/>
          <a:stretch>
            <a:fillRect/>
          </a:stretch>
        </p:blipFill>
        <p:spPr>
          <a:xfrm>
            <a:off x="2706800" y="2176272"/>
            <a:ext cx="6778399" cy="2505456"/>
          </a:xfrm>
          <a:prstGeom prst="rect">
            <a:avLst/>
          </a:prstGeom>
        </p:spPr>
      </p:pic>
    </p:spTree>
    <p:extLst>
      <p:ext uri="{BB962C8B-B14F-4D97-AF65-F5344CB8AC3E}">
        <p14:creationId xmlns:p14="http://schemas.microsoft.com/office/powerpoint/2010/main" val="2475068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C1759-38F5-744D-9CDC-BF1423DBE711}"/>
              </a:ext>
            </a:extLst>
          </p:cNvPr>
          <p:cNvSpPr>
            <a:spLocks noGrp="1"/>
          </p:cNvSpPr>
          <p:nvPr>
            <p:ph type="title"/>
          </p:nvPr>
        </p:nvSpPr>
        <p:spPr>
          <a:xfrm>
            <a:off x="751969" y="891252"/>
            <a:ext cx="8413296" cy="2743200"/>
          </a:xfrm>
        </p:spPr>
        <p:txBody>
          <a:bodyPr anchor="b">
            <a:normAutofit/>
          </a:bodyPr>
          <a:lstStyle>
            <a:lvl1pPr>
              <a:defRPr sz="5400">
                <a:solidFill>
                  <a:schemeClr val="accent1">
                    <a:lumMod val="50000"/>
                  </a:schemeClr>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5CC204FE-5A73-1840-93AE-70D6FF10AF88}"/>
              </a:ext>
            </a:extLst>
          </p:cNvPr>
          <p:cNvSpPr>
            <a:spLocks noGrp="1"/>
          </p:cNvSpPr>
          <p:nvPr>
            <p:ph type="body" idx="1"/>
          </p:nvPr>
        </p:nvSpPr>
        <p:spPr>
          <a:xfrm>
            <a:off x="751969" y="3723052"/>
            <a:ext cx="8413296" cy="989960"/>
          </a:xfrm>
        </p:spPr>
        <p:txBody>
          <a:bodyPr anchor="ctr">
            <a:normAutofit/>
          </a:bodyPr>
          <a:lstStyle>
            <a:lvl1pPr marL="0" indent="0">
              <a:buNone/>
              <a:defRPr sz="2800" b="1">
                <a:solidFill>
                  <a:schemeClr val="tx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4" name="Picture 3">
            <a:extLst>
              <a:ext uri="{FF2B5EF4-FFF2-40B4-BE49-F238E27FC236}">
                <a16:creationId xmlns:a16="http://schemas.microsoft.com/office/drawing/2014/main" id="{4F8191A7-8A2D-BC56-078F-133E540E7959}"/>
              </a:ext>
            </a:extLst>
          </p:cNvPr>
          <p:cNvPicPr>
            <a:picLocks noChangeAspect="1"/>
          </p:cNvPicPr>
          <p:nvPr userDrawn="1"/>
        </p:nvPicPr>
        <p:blipFill>
          <a:blip r:embed="rId3"/>
          <a:srcRect/>
          <a:stretch/>
        </p:blipFill>
        <p:spPr>
          <a:xfrm>
            <a:off x="9165265" y="3723052"/>
            <a:ext cx="2572835" cy="989959"/>
          </a:xfrm>
          <a:prstGeom prst="rect">
            <a:avLst/>
          </a:prstGeom>
        </p:spPr>
      </p:pic>
    </p:spTree>
    <p:extLst>
      <p:ext uri="{BB962C8B-B14F-4D97-AF65-F5344CB8AC3E}">
        <p14:creationId xmlns:p14="http://schemas.microsoft.com/office/powerpoint/2010/main" val="34862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174D0-45E9-4945-B701-DE37372C2842}"/>
              </a:ext>
            </a:extLst>
          </p:cNvPr>
          <p:cNvSpPr>
            <a:spLocks noGrp="1"/>
          </p:cNvSpPr>
          <p:nvPr>
            <p:ph type="title"/>
          </p:nvPr>
        </p:nvSpPr>
        <p:spPr>
          <a:xfrm>
            <a:off x="312821" y="565345"/>
            <a:ext cx="11610474" cy="105892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B609B58-0E55-8244-AAB9-AF117A7FBAA4}"/>
              </a:ext>
            </a:extLst>
          </p:cNvPr>
          <p:cNvSpPr>
            <a:spLocks noGrp="1"/>
          </p:cNvSpPr>
          <p:nvPr>
            <p:ph idx="1"/>
          </p:nvPr>
        </p:nvSpPr>
        <p:spPr>
          <a:xfrm>
            <a:off x="312821" y="1744579"/>
            <a:ext cx="11610474" cy="41749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ED4FBC8D-D9C6-0266-2D00-F1C7CA8DE620}"/>
              </a:ext>
            </a:extLst>
          </p:cNvPr>
          <p:cNvPicPr>
            <a:picLocks noChangeAspect="1"/>
          </p:cNvPicPr>
          <p:nvPr userDrawn="1"/>
        </p:nvPicPr>
        <p:blipFill>
          <a:blip r:embed="rId3"/>
          <a:srcRect/>
          <a:stretch/>
        </p:blipFill>
        <p:spPr>
          <a:xfrm>
            <a:off x="10451939" y="5473712"/>
            <a:ext cx="1471356" cy="566139"/>
          </a:xfrm>
          <a:prstGeom prst="rect">
            <a:avLst/>
          </a:prstGeom>
        </p:spPr>
      </p:pic>
    </p:spTree>
    <p:extLst>
      <p:ext uri="{BB962C8B-B14F-4D97-AF65-F5344CB8AC3E}">
        <p14:creationId xmlns:p14="http://schemas.microsoft.com/office/powerpoint/2010/main" val="1258681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Hol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D92048EE-9A0A-4E94-4044-A06C361257B5}"/>
              </a:ext>
            </a:extLst>
          </p:cNvPr>
          <p:cNvSpPr>
            <a:spLocks noGrp="1"/>
          </p:cNvSpPr>
          <p:nvPr>
            <p:ph type="pic" sz="quarter" idx="10"/>
          </p:nvPr>
        </p:nvSpPr>
        <p:spPr>
          <a:xfrm>
            <a:off x="5638800" y="457200"/>
            <a:ext cx="5920154" cy="5920154"/>
          </a:xfrm>
          <a:ln w="57150">
            <a:solidFill>
              <a:schemeClr val="bg1">
                <a:lumMod val="65000"/>
              </a:schemeClr>
            </a:solidFill>
          </a:ln>
        </p:spPr>
        <p:txBody>
          <a:bodyPr/>
          <a:lstStyle/>
          <a:p>
            <a:endParaRPr lang="en-US"/>
          </a:p>
        </p:txBody>
      </p:sp>
    </p:spTree>
    <p:extLst>
      <p:ext uri="{BB962C8B-B14F-4D97-AF65-F5344CB8AC3E}">
        <p14:creationId xmlns:p14="http://schemas.microsoft.com/office/powerpoint/2010/main" val="3942422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Holder w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D92048EE-9A0A-4E94-4044-A06C361257B5}"/>
              </a:ext>
            </a:extLst>
          </p:cNvPr>
          <p:cNvSpPr>
            <a:spLocks noGrp="1"/>
          </p:cNvSpPr>
          <p:nvPr>
            <p:ph type="pic" sz="quarter" idx="10"/>
          </p:nvPr>
        </p:nvSpPr>
        <p:spPr>
          <a:xfrm>
            <a:off x="5638800" y="457200"/>
            <a:ext cx="5920154" cy="5920154"/>
          </a:xfrm>
          <a:ln w="57150">
            <a:solidFill>
              <a:schemeClr val="bg1">
                <a:lumMod val="65000"/>
              </a:schemeClr>
            </a:solidFill>
          </a:ln>
        </p:spPr>
        <p:txBody>
          <a:bodyPr/>
          <a:lstStyle/>
          <a:p>
            <a:endParaRPr lang="en-US"/>
          </a:p>
        </p:txBody>
      </p:sp>
      <p:sp>
        <p:nvSpPr>
          <p:cNvPr id="7" name="Text Placeholder 6">
            <a:extLst>
              <a:ext uri="{FF2B5EF4-FFF2-40B4-BE49-F238E27FC236}">
                <a16:creationId xmlns:a16="http://schemas.microsoft.com/office/drawing/2014/main" id="{0641B002-A31C-C3D0-4A35-7872E5E519DC}"/>
              </a:ext>
            </a:extLst>
          </p:cNvPr>
          <p:cNvSpPr>
            <a:spLocks noGrp="1"/>
          </p:cNvSpPr>
          <p:nvPr>
            <p:ph type="body" sz="quarter" idx="11"/>
          </p:nvPr>
        </p:nvSpPr>
        <p:spPr>
          <a:xfrm>
            <a:off x="515938" y="1082842"/>
            <a:ext cx="4642216" cy="46923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3819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holder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D92048EE-9A0A-4E94-4044-A06C361257B5}"/>
              </a:ext>
            </a:extLst>
          </p:cNvPr>
          <p:cNvSpPr>
            <a:spLocks noGrp="1"/>
          </p:cNvSpPr>
          <p:nvPr>
            <p:ph type="pic" sz="quarter" idx="10"/>
          </p:nvPr>
        </p:nvSpPr>
        <p:spPr>
          <a:xfrm>
            <a:off x="5638800" y="457200"/>
            <a:ext cx="5920154" cy="5920154"/>
          </a:xfrm>
          <a:ln w="57150">
            <a:solidFill>
              <a:schemeClr val="bg1">
                <a:lumMod val="65000"/>
              </a:schemeClr>
            </a:solidFill>
          </a:ln>
        </p:spPr>
        <p:txBody>
          <a:bodyPr/>
          <a:lstStyle/>
          <a:p>
            <a:endParaRPr lang="en-US"/>
          </a:p>
        </p:txBody>
      </p:sp>
      <p:sp>
        <p:nvSpPr>
          <p:cNvPr id="4" name="Title 1">
            <a:extLst>
              <a:ext uri="{FF2B5EF4-FFF2-40B4-BE49-F238E27FC236}">
                <a16:creationId xmlns:a16="http://schemas.microsoft.com/office/drawing/2014/main" id="{1AA91FF6-E049-1E73-5E0B-3B890AA7C71D}"/>
              </a:ext>
            </a:extLst>
          </p:cNvPr>
          <p:cNvSpPr>
            <a:spLocks noGrp="1"/>
          </p:cNvSpPr>
          <p:nvPr>
            <p:ph type="title"/>
          </p:nvPr>
        </p:nvSpPr>
        <p:spPr>
          <a:xfrm>
            <a:off x="613611" y="687625"/>
            <a:ext cx="4170137" cy="1600200"/>
          </a:xfrm>
        </p:spPr>
        <p:txBody>
          <a:bodyPr anchor="b"/>
          <a:lstStyle>
            <a:lvl1pPr>
              <a:defRPr sz="3200"/>
            </a:lvl1pPr>
          </a:lstStyle>
          <a:p>
            <a:r>
              <a:rPr lang="en-US" dirty="0"/>
              <a:t>Click to edit Master title style</a:t>
            </a:r>
          </a:p>
        </p:txBody>
      </p:sp>
      <p:sp>
        <p:nvSpPr>
          <p:cNvPr id="5" name="Text Placeholder 3">
            <a:extLst>
              <a:ext uri="{FF2B5EF4-FFF2-40B4-BE49-F238E27FC236}">
                <a16:creationId xmlns:a16="http://schemas.microsoft.com/office/drawing/2014/main" id="{E36D7B22-6C15-25D2-D447-7CFEA8B20F5B}"/>
              </a:ext>
            </a:extLst>
          </p:cNvPr>
          <p:cNvSpPr>
            <a:spLocks noGrp="1"/>
          </p:cNvSpPr>
          <p:nvPr>
            <p:ph type="body" sz="half" idx="2"/>
          </p:nvPr>
        </p:nvSpPr>
        <p:spPr>
          <a:xfrm>
            <a:off x="613611" y="2287825"/>
            <a:ext cx="41701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662650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6FE7E-6932-5646-8671-7A050E417309}"/>
              </a:ext>
            </a:extLst>
          </p:cNvPr>
          <p:cNvSpPr>
            <a:spLocks noGrp="1"/>
          </p:cNvSpPr>
          <p:nvPr>
            <p:ph type="title"/>
          </p:nvPr>
        </p:nvSpPr>
        <p:spPr>
          <a:xfrm>
            <a:off x="312821" y="517525"/>
            <a:ext cx="11566357"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C20E13D-87D9-8241-BC7D-1C14A995544B}"/>
              </a:ext>
            </a:extLst>
          </p:cNvPr>
          <p:cNvSpPr>
            <a:spLocks noGrp="1"/>
          </p:cNvSpPr>
          <p:nvPr>
            <p:ph sz="half" idx="1"/>
          </p:nvPr>
        </p:nvSpPr>
        <p:spPr>
          <a:xfrm>
            <a:off x="312821" y="1978025"/>
            <a:ext cx="5706979" cy="35126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7996CD-7CA2-E747-84EE-5E3CCBC6D9B6}"/>
              </a:ext>
            </a:extLst>
          </p:cNvPr>
          <p:cNvSpPr>
            <a:spLocks noGrp="1"/>
          </p:cNvSpPr>
          <p:nvPr>
            <p:ph sz="half" idx="2"/>
          </p:nvPr>
        </p:nvSpPr>
        <p:spPr>
          <a:xfrm>
            <a:off x="6172200" y="1978025"/>
            <a:ext cx="5706978" cy="35126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C4DF8236-77E4-0C80-9EC6-77CAFC6AC6FB}"/>
              </a:ext>
            </a:extLst>
          </p:cNvPr>
          <p:cNvPicPr>
            <a:picLocks noChangeAspect="1"/>
          </p:cNvPicPr>
          <p:nvPr userDrawn="1"/>
        </p:nvPicPr>
        <p:blipFill>
          <a:blip r:embed="rId3"/>
          <a:srcRect/>
          <a:stretch/>
        </p:blipFill>
        <p:spPr>
          <a:xfrm>
            <a:off x="10451939" y="5473712"/>
            <a:ext cx="1471356" cy="566139"/>
          </a:xfrm>
          <a:prstGeom prst="rect">
            <a:avLst/>
          </a:prstGeom>
        </p:spPr>
      </p:pic>
    </p:spTree>
    <p:extLst>
      <p:ext uri="{BB962C8B-B14F-4D97-AF65-F5344CB8AC3E}">
        <p14:creationId xmlns:p14="http://schemas.microsoft.com/office/powerpoint/2010/main" val="2245669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11728-39AB-8041-AF23-A57BAEBB13D6}"/>
              </a:ext>
            </a:extLst>
          </p:cNvPr>
          <p:cNvSpPr>
            <a:spLocks noGrp="1"/>
          </p:cNvSpPr>
          <p:nvPr>
            <p:ph type="title"/>
          </p:nvPr>
        </p:nvSpPr>
        <p:spPr>
          <a:xfrm>
            <a:off x="332900" y="549517"/>
            <a:ext cx="115262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CD7CA84-DED8-8B42-B9C1-5131ADEFA005}"/>
              </a:ext>
            </a:extLst>
          </p:cNvPr>
          <p:cNvSpPr>
            <a:spLocks noGrp="1"/>
          </p:cNvSpPr>
          <p:nvPr>
            <p:ph type="body" idx="1"/>
          </p:nvPr>
        </p:nvSpPr>
        <p:spPr>
          <a:xfrm>
            <a:off x="332900" y="1865555"/>
            <a:ext cx="56615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287E2F-855D-484C-BBFB-30163A1081F8}"/>
              </a:ext>
            </a:extLst>
          </p:cNvPr>
          <p:cNvSpPr>
            <a:spLocks noGrp="1"/>
          </p:cNvSpPr>
          <p:nvPr>
            <p:ph sz="half" idx="2"/>
          </p:nvPr>
        </p:nvSpPr>
        <p:spPr>
          <a:xfrm>
            <a:off x="332900" y="2689467"/>
            <a:ext cx="5661500" cy="29442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68B0D9-7F1B-5244-9F6C-ADA0E139340D}"/>
              </a:ext>
            </a:extLst>
          </p:cNvPr>
          <p:cNvSpPr>
            <a:spLocks noGrp="1"/>
          </p:cNvSpPr>
          <p:nvPr>
            <p:ph type="body" sz="quarter" idx="3"/>
          </p:nvPr>
        </p:nvSpPr>
        <p:spPr>
          <a:xfrm>
            <a:off x="6169024" y="1865555"/>
            <a:ext cx="5690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17BB96-81B4-1846-AD8F-965174EC3F2C}"/>
              </a:ext>
            </a:extLst>
          </p:cNvPr>
          <p:cNvSpPr>
            <a:spLocks noGrp="1"/>
          </p:cNvSpPr>
          <p:nvPr>
            <p:ph sz="quarter" idx="4"/>
          </p:nvPr>
        </p:nvSpPr>
        <p:spPr>
          <a:xfrm>
            <a:off x="6169024" y="2689467"/>
            <a:ext cx="5690076" cy="29442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AFFC809F-76F5-86BE-C1AF-E6A4A2D66BCC}"/>
              </a:ext>
            </a:extLst>
          </p:cNvPr>
          <p:cNvPicPr>
            <a:picLocks noChangeAspect="1"/>
          </p:cNvPicPr>
          <p:nvPr userDrawn="1"/>
        </p:nvPicPr>
        <p:blipFill>
          <a:blip r:embed="rId3"/>
          <a:srcRect/>
          <a:stretch/>
        </p:blipFill>
        <p:spPr>
          <a:xfrm>
            <a:off x="10451939" y="5473712"/>
            <a:ext cx="1471356" cy="566139"/>
          </a:xfrm>
          <a:prstGeom prst="rect">
            <a:avLst/>
          </a:prstGeom>
        </p:spPr>
      </p:pic>
    </p:spTree>
    <p:extLst>
      <p:ext uri="{BB962C8B-B14F-4D97-AF65-F5344CB8AC3E}">
        <p14:creationId xmlns:p14="http://schemas.microsoft.com/office/powerpoint/2010/main" val="3382682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673D1-9406-244C-BB11-F66B75B4271B}"/>
              </a:ext>
            </a:extLst>
          </p:cNvPr>
          <p:cNvSpPr>
            <a:spLocks noGrp="1"/>
          </p:cNvSpPr>
          <p:nvPr>
            <p:ph type="title"/>
          </p:nvPr>
        </p:nvSpPr>
        <p:spPr>
          <a:xfrm>
            <a:off x="310398" y="687626"/>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A6EFE2C-87D6-7844-8FFF-572D45BEA26D}"/>
              </a:ext>
            </a:extLst>
          </p:cNvPr>
          <p:cNvSpPr>
            <a:spLocks noGrp="1"/>
          </p:cNvSpPr>
          <p:nvPr>
            <p:ph idx="1"/>
          </p:nvPr>
        </p:nvSpPr>
        <p:spPr>
          <a:xfrm>
            <a:off x="4439653" y="687626"/>
            <a:ext cx="7441949" cy="49410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31AF112-178B-7B40-BF91-EA842E3B7DD5}"/>
              </a:ext>
            </a:extLst>
          </p:cNvPr>
          <p:cNvSpPr>
            <a:spLocks noGrp="1"/>
          </p:cNvSpPr>
          <p:nvPr>
            <p:ph type="body" sz="half" idx="2"/>
          </p:nvPr>
        </p:nvSpPr>
        <p:spPr>
          <a:xfrm>
            <a:off x="310398" y="2287826"/>
            <a:ext cx="3932237" cy="334081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a:extLst>
              <a:ext uri="{FF2B5EF4-FFF2-40B4-BE49-F238E27FC236}">
                <a16:creationId xmlns:a16="http://schemas.microsoft.com/office/drawing/2014/main" id="{37F23154-2618-2CEB-D37C-4DBDAC955BC3}"/>
              </a:ext>
            </a:extLst>
          </p:cNvPr>
          <p:cNvPicPr>
            <a:picLocks noChangeAspect="1"/>
          </p:cNvPicPr>
          <p:nvPr userDrawn="1"/>
        </p:nvPicPr>
        <p:blipFill>
          <a:blip r:embed="rId3"/>
          <a:srcRect/>
          <a:stretch/>
        </p:blipFill>
        <p:spPr>
          <a:xfrm>
            <a:off x="10451939" y="5473712"/>
            <a:ext cx="1471356" cy="566139"/>
          </a:xfrm>
          <a:prstGeom prst="rect">
            <a:avLst/>
          </a:prstGeom>
        </p:spPr>
      </p:pic>
    </p:spTree>
    <p:extLst>
      <p:ext uri="{BB962C8B-B14F-4D97-AF65-F5344CB8AC3E}">
        <p14:creationId xmlns:p14="http://schemas.microsoft.com/office/powerpoint/2010/main" val="2806727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687A2E-1189-CA41-9DA2-611C897A6473}"/>
              </a:ext>
            </a:extLst>
          </p:cNvPr>
          <p:cNvSpPr>
            <a:spLocks noGrp="1"/>
          </p:cNvSpPr>
          <p:nvPr>
            <p:ph type="title"/>
          </p:nvPr>
        </p:nvSpPr>
        <p:spPr>
          <a:xfrm>
            <a:off x="613611" y="681037"/>
            <a:ext cx="10996863" cy="100965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EFA7FA-77E9-824B-82C1-B74D60F36ADF}"/>
              </a:ext>
            </a:extLst>
          </p:cNvPr>
          <p:cNvSpPr>
            <a:spLocks noGrp="1"/>
          </p:cNvSpPr>
          <p:nvPr>
            <p:ph type="body" idx="1"/>
          </p:nvPr>
        </p:nvSpPr>
        <p:spPr>
          <a:xfrm>
            <a:off x="613611" y="1825625"/>
            <a:ext cx="10996863"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8805639"/>
      </p:ext>
    </p:extLst>
  </p:cSld>
  <p:clrMap bg1="lt1" tx1="dk1" bg2="lt2" tx2="dk2" accent1="accent1" accent2="accent2" accent3="accent3" accent4="accent4" accent5="accent5" accent6="accent6" hlink="hlink" folHlink="folHlink"/>
  <p:sldLayoutIdLst>
    <p:sldLayoutId id="2147483671" r:id="rId1"/>
    <p:sldLayoutId id="2147483651" r:id="rId2"/>
    <p:sldLayoutId id="2147483650" r:id="rId3"/>
    <p:sldLayoutId id="2147483668" r:id="rId4"/>
    <p:sldLayoutId id="2147483670" r:id="rId5"/>
    <p:sldLayoutId id="2147483673" r:id="rId6"/>
    <p:sldLayoutId id="2147483652" r:id="rId7"/>
    <p:sldLayoutId id="2147483653" r:id="rId8"/>
    <p:sldLayoutId id="2147483656" r:id="rId9"/>
    <p:sldLayoutId id="2147483655" r:id="rId10"/>
    <p:sldLayoutId id="2147483674" r:id="rId11"/>
  </p:sldLayoutIdLst>
  <p:txStyles>
    <p:titleStyle>
      <a:lvl1pPr algn="l" defTabSz="914400" rtl="0" eaLnBrk="1" latinLnBrk="0" hangingPunct="1">
        <a:lnSpc>
          <a:spcPct val="90000"/>
        </a:lnSpc>
        <a:spcBef>
          <a:spcPct val="0"/>
        </a:spcBef>
        <a:buNone/>
        <a:defRPr sz="4000" b="1" kern="1200">
          <a:solidFill>
            <a:schemeClr val="accent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minorityhealth.hhs.gov/minority-health-svi/"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9EE3D-9B59-5CE7-4FFB-465BF24537CE}"/>
              </a:ext>
            </a:extLst>
          </p:cNvPr>
          <p:cNvSpPr>
            <a:spLocks noGrp="1"/>
          </p:cNvSpPr>
          <p:nvPr>
            <p:ph type="title"/>
          </p:nvPr>
        </p:nvSpPr>
        <p:spPr/>
        <p:txBody>
          <a:bodyPr>
            <a:noAutofit/>
          </a:bodyPr>
          <a:lstStyle/>
          <a:p>
            <a:r>
              <a:rPr lang="en-US" sz="6000" dirty="0"/>
              <a:t>Minority Health Social Vulnerability Index</a:t>
            </a:r>
          </a:p>
        </p:txBody>
      </p:sp>
      <p:sp>
        <p:nvSpPr>
          <p:cNvPr id="3" name="Text Placeholder 2">
            <a:extLst>
              <a:ext uri="{FF2B5EF4-FFF2-40B4-BE49-F238E27FC236}">
                <a16:creationId xmlns:a16="http://schemas.microsoft.com/office/drawing/2014/main" id="{051B72BA-C1EF-8DFB-C9BC-10C3C3FD3DA3}"/>
              </a:ext>
            </a:extLst>
          </p:cNvPr>
          <p:cNvSpPr>
            <a:spLocks noGrp="1"/>
          </p:cNvSpPr>
          <p:nvPr>
            <p:ph type="body" idx="1"/>
          </p:nvPr>
        </p:nvSpPr>
        <p:spPr/>
        <p:txBody>
          <a:bodyPr/>
          <a:lstStyle/>
          <a:p>
            <a:r>
              <a:rPr lang="en-US" dirty="0"/>
              <a:t>Toyin Ola | May 11, 2023</a:t>
            </a:r>
          </a:p>
        </p:txBody>
      </p:sp>
    </p:spTree>
    <p:extLst>
      <p:ext uri="{BB962C8B-B14F-4D97-AF65-F5344CB8AC3E}">
        <p14:creationId xmlns:p14="http://schemas.microsoft.com/office/powerpoint/2010/main" val="1445958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B4BC8-2D9B-83C1-EB73-0E2E0517130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C24033F-E589-545B-DFAA-48CCCB9FCFA7}"/>
              </a:ext>
            </a:extLst>
          </p:cNvPr>
          <p:cNvSpPr>
            <a:spLocks noGrp="1"/>
          </p:cNvSpPr>
          <p:nvPr>
            <p:ph idx="1"/>
          </p:nvPr>
        </p:nvSpPr>
        <p:spPr>
          <a:xfrm>
            <a:off x="312821" y="1622930"/>
            <a:ext cx="11610474" cy="4174958"/>
          </a:xfrm>
        </p:spPr>
        <p:txBody>
          <a:bodyPr>
            <a:normAutofit lnSpcReduction="10000"/>
          </a:bodyPr>
          <a:lstStyle/>
          <a:p>
            <a:pPr>
              <a:lnSpc>
                <a:spcPct val="100000"/>
              </a:lnSpc>
              <a:spcBef>
                <a:spcPts val="0"/>
              </a:spcBef>
            </a:pPr>
            <a:r>
              <a:rPr lang="en-US" sz="2200" dirty="0"/>
              <a:t>The </a:t>
            </a:r>
            <a:r>
              <a:rPr lang="en-US" sz="2200" dirty="0">
                <a:solidFill>
                  <a:srgbClr val="2A4BA8"/>
                </a:solidFill>
                <a:hlinkClick r:id="rId3">
                  <a:extLst>
                    <a:ext uri="{A12FA001-AC4F-418D-AE19-62706E023703}">
                      <ahyp:hlinkClr xmlns:ahyp="http://schemas.microsoft.com/office/drawing/2018/hyperlinkcolor" val="tx"/>
                    </a:ext>
                  </a:extLst>
                </a:hlinkClick>
              </a:rPr>
              <a:t>Minority Health Social Vulnerability Index</a:t>
            </a:r>
            <a:r>
              <a:rPr lang="en-US" sz="2200" dirty="0">
                <a:solidFill>
                  <a:srgbClr val="2A4BA8"/>
                </a:solidFill>
              </a:rPr>
              <a:t> </a:t>
            </a:r>
            <a:r>
              <a:rPr lang="en-US" sz="2200" dirty="0"/>
              <a:t>(Minority Health SVI) is a database that includes variables associated with a community's ability to prepare for and recover from disasters and public health emergencies. </a:t>
            </a:r>
          </a:p>
          <a:p>
            <a:pPr marL="0" indent="0">
              <a:lnSpc>
                <a:spcPct val="100000"/>
              </a:lnSpc>
              <a:spcBef>
                <a:spcPts val="0"/>
              </a:spcBef>
              <a:buNone/>
            </a:pPr>
            <a:endParaRPr lang="en-US" sz="500" dirty="0"/>
          </a:p>
          <a:p>
            <a:pPr marL="0" indent="0">
              <a:lnSpc>
                <a:spcPct val="100000"/>
              </a:lnSpc>
              <a:spcBef>
                <a:spcPts val="0"/>
              </a:spcBef>
              <a:buNone/>
            </a:pPr>
            <a:endParaRPr lang="en-US" sz="1000" dirty="0"/>
          </a:p>
          <a:p>
            <a:pPr>
              <a:lnSpc>
                <a:spcPct val="100000"/>
              </a:lnSpc>
              <a:spcBef>
                <a:spcPts val="0"/>
              </a:spcBef>
            </a:pPr>
            <a:r>
              <a:rPr lang="en-US" sz="2200" dirty="0"/>
              <a:t>Using these variables, communities can be compared to each other and ranked to provide a measure of relative social vulnerability.</a:t>
            </a:r>
          </a:p>
          <a:p>
            <a:pPr marL="0" indent="0">
              <a:lnSpc>
                <a:spcPct val="100000"/>
              </a:lnSpc>
              <a:spcBef>
                <a:spcPts val="0"/>
              </a:spcBef>
              <a:buNone/>
            </a:pPr>
            <a:endParaRPr lang="en-US" sz="1000" dirty="0"/>
          </a:p>
          <a:p>
            <a:pPr>
              <a:lnSpc>
                <a:spcPct val="100000"/>
              </a:lnSpc>
              <a:spcBef>
                <a:spcPts val="0"/>
              </a:spcBef>
            </a:pPr>
            <a:r>
              <a:rPr lang="en-US" sz="2200" dirty="0"/>
              <a:t>The Minority Health SVI extends the CDC/ATSDR SVI by including specific ethnicity, race, and language data as well as factors like health care infrastructure, chronic disease prevalence, and internet access.</a:t>
            </a:r>
          </a:p>
          <a:p>
            <a:pPr marL="0" indent="0">
              <a:lnSpc>
                <a:spcPct val="100000"/>
              </a:lnSpc>
              <a:spcBef>
                <a:spcPts val="0"/>
              </a:spcBef>
              <a:buNone/>
            </a:pPr>
            <a:endParaRPr lang="en-US" sz="1000" dirty="0"/>
          </a:p>
          <a:p>
            <a:pPr>
              <a:lnSpc>
                <a:spcPct val="100000"/>
              </a:lnSpc>
              <a:spcBef>
                <a:spcPts val="0"/>
              </a:spcBef>
            </a:pPr>
            <a:r>
              <a:rPr lang="en-US" sz="2200" b="1" dirty="0"/>
              <a:t>This presentation highlights Asian American (AA), Native Hawaiian (NH), Pacific Islander (PI), and limited English proficiency (LEP) populations in high-vulnerability counties.</a:t>
            </a:r>
          </a:p>
        </p:txBody>
      </p:sp>
      <p:sp>
        <p:nvSpPr>
          <p:cNvPr id="4" name="TextBox 3">
            <a:extLst>
              <a:ext uri="{FF2B5EF4-FFF2-40B4-BE49-F238E27FC236}">
                <a16:creationId xmlns:a16="http://schemas.microsoft.com/office/drawing/2014/main" id="{2E0992DF-9107-D2DF-D3DF-48A3288F7D3F}"/>
              </a:ext>
            </a:extLst>
          </p:cNvPr>
          <p:cNvSpPr txBox="1"/>
          <p:nvPr/>
        </p:nvSpPr>
        <p:spPr>
          <a:xfrm>
            <a:off x="5569527" y="6637907"/>
            <a:ext cx="1062182" cy="246221"/>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Toyin Ola</a:t>
            </a:r>
          </a:p>
        </p:txBody>
      </p:sp>
    </p:spTree>
    <p:extLst>
      <p:ext uri="{BB962C8B-B14F-4D97-AF65-F5344CB8AC3E}">
        <p14:creationId xmlns:p14="http://schemas.microsoft.com/office/powerpoint/2010/main" val="2924429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3C655A4-5E2D-DE1E-690B-21ABCF0353E6}"/>
              </a:ext>
            </a:extLst>
          </p:cNvPr>
          <p:cNvGrpSpPr/>
          <p:nvPr/>
        </p:nvGrpSpPr>
        <p:grpSpPr>
          <a:xfrm>
            <a:off x="929443" y="1142520"/>
            <a:ext cx="10129913" cy="4572960"/>
            <a:chOff x="999415" y="1142520"/>
            <a:chExt cx="10129913" cy="4572960"/>
          </a:xfrm>
        </p:grpSpPr>
        <p:pic>
          <p:nvPicPr>
            <p:cNvPr id="12" name="Graphic 11">
              <a:extLst>
                <a:ext uri="{FF2B5EF4-FFF2-40B4-BE49-F238E27FC236}">
                  <a16:creationId xmlns:a16="http://schemas.microsoft.com/office/drawing/2014/main" id="{9C05A181-85C1-9B3E-9F55-F3B8A1C23C0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0238" r="45238" b="31985"/>
            <a:stretch/>
          </p:blipFill>
          <p:spPr>
            <a:xfrm>
              <a:off x="999415" y="1142520"/>
              <a:ext cx="6628873" cy="4572960"/>
            </a:xfrm>
            <a:prstGeom prst="rect">
              <a:avLst/>
            </a:prstGeom>
          </p:spPr>
        </p:pic>
        <p:pic>
          <p:nvPicPr>
            <p:cNvPr id="16" name="Picture 15">
              <a:extLst>
                <a:ext uri="{FF2B5EF4-FFF2-40B4-BE49-F238E27FC236}">
                  <a16:creationId xmlns:a16="http://schemas.microsoft.com/office/drawing/2014/main" id="{FCCB0D61-5BEE-1127-30F7-D79CAECE3BB4}"/>
                </a:ext>
              </a:extLst>
            </p:cNvPr>
            <p:cNvPicPr>
              <a:picLocks noChangeAspect="1"/>
            </p:cNvPicPr>
            <p:nvPr/>
          </p:nvPicPr>
          <p:blipFill>
            <a:blip r:embed="rId5"/>
            <a:stretch>
              <a:fillRect/>
            </a:stretch>
          </p:blipFill>
          <p:spPr>
            <a:xfrm>
              <a:off x="7935595" y="2151507"/>
              <a:ext cx="3193733" cy="2554986"/>
            </a:xfrm>
            <a:prstGeom prst="rect">
              <a:avLst/>
            </a:prstGeom>
          </p:spPr>
        </p:pic>
      </p:grpSp>
    </p:spTree>
    <p:extLst>
      <p:ext uri="{BB962C8B-B14F-4D97-AF65-F5344CB8AC3E}">
        <p14:creationId xmlns:p14="http://schemas.microsoft.com/office/powerpoint/2010/main" val="2964916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2AECE-F956-3938-7636-324E4B319421}"/>
              </a:ext>
            </a:extLst>
          </p:cNvPr>
          <p:cNvSpPr>
            <a:spLocks noGrp="1"/>
          </p:cNvSpPr>
          <p:nvPr>
            <p:ph type="title"/>
          </p:nvPr>
        </p:nvSpPr>
        <p:spPr/>
        <p:txBody>
          <a:bodyPr/>
          <a:lstStyle/>
          <a:p>
            <a:r>
              <a:rPr lang="en-US" dirty="0"/>
              <a:t>High-Vulnerability Counties</a:t>
            </a:r>
          </a:p>
        </p:txBody>
      </p:sp>
      <p:grpSp>
        <p:nvGrpSpPr>
          <p:cNvPr id="20" name="Group 19">
            <a:extLst>
              <a:ext uri="{FF2B5EF4-FFF2-40B4-BE49-F238E27FC236}">
                <a16:creationId xmlns:a16="http://schemas.microsoft.com/office/drawing/2014/main" id="{EC1347E6-6569-CDAE-7CA7-F65B11367485}"/>
              </a:ext>
            </a:extLst>
          </p:cNvPr>
          <p:cNvGrpSpPr/>
          <p:nvPr/>
        </p:nvGrpSpPr>
        <p:grpSpPr>
          <a:xfrm>
            <a:off x="414335" y="1814513"/>
            <a:ext cx="5503950" cy="3200400"/>
            <a:chOff x="6206289" y="1825640"/>
            <a:chExt cx="5503950" cy="3200400"/>
          </a:xfrm>
        </p:grpSpPr>
        <p:sp>
          <p:nvSpPr>
            <p:cNvPr id="15" name="Rectangle 14">
              <a:extLst>
                <a:ext uri="{FF2B5EF4-FFF2-40B4-BE49-F238E27FC236}">
                  <a16:creationId xmlns:a16="http://schemas.microsoft.com/office/drawing/2014/main" id="{441C0D89-E221-9BF0-06C3-B4C089BD723B}"/>
                </a:ext>
              </a:extLst>
            </p:cNvPr>
            <p:cNvSpPr/>
            <p:nvPr/>
          </p:nvSpPr>
          <p:spPr>
            <a:xfrm>
              <a:off x="6206289" y="1825640"/>
              <a:ext cx="5486400" cy="3200400"/>
            </a:xfrm>
            <a:prstGeom prst="rect">
              <a:avLst/>
            </a:prstGeom>
            <a:solidFill>
              <a:srgbClr val="E5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A72785FE-B3E1-3631-0E1A-87E15CBCEFE5}"/>
                </a:ext>
              </a:extLst>
            </p:cNvPr>
            <p:cNvSpPr txBox="1"/>
            <p:nvPr/>
          </p:nvSpPr>
          <p:spPr>
            <a:xfrm>
              <a:off x="9162473" y="1843249"/>
              <a:ext cx="2530216" cy="492443"/>
            </a:xfrm>
            <a:prstGeom prst="rect">
              <a:avLst/>
            </a:prstGeom>
            <a:noFill/>
          </p:spPr>
          <p:txBody>
            <a:bodyPr wrap="square" rtlCol="0">
              <a:spAutoFit/>
            </a:bodyPr>
            <a:lstStyle/>
            <a:p>
              <a:pPr algn="r"/>
              <a:r>
                <a:rPr lang="en-US" sz="1400" dirty="0">
                  <a:solidFill>
                    <a:srgbClr val="192C64"/>
                  </a:solidFill>
                  <a:latin typeface="Arial" panose="020B0604020202020204" pitchFamily="34" charset="0"/>
                  <a:cs typeface="Arial" panose="020B0604020202020204" pitchFamily="34" charset="0"/>
                </a:rPr>
                <a:t>All Counties</a:t>
              </a:r>
            </a:p>
            <a:p>
              <a:pPr algn="r"/>
              <a:endParaRPr lang="en-US" sz="1200" dirty="0">
                <a:solidFill>
                  <a:srgbClr val="192C64"/>
                </a:solidFill>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C8341489-3C83-5378-7607-6812ABD2907B}"/>
                </a:ext>
              </a:extLst>
            </p:cNvPr>
            <p:cNvGrpSpPr/>
            <p:nvPr/>
          </p:nvGrpSpPr>
          <p:grpSpPr>
            <a:xfrm>
              <a:off x="9876547" y="4011056"/>
              <a:ext cx="1833692" cy="1014984"/>
              <a:chOff x="8033619" y="3440127"/>
              <a:chExt cx="1833692" cy="1014984"/>
            </a:xfrm>
          </p:grpSpPr>
          <p:sp>
            <p:nvSpPr>
              <p:cNvPr id="17" name="Rectangle 16">
                <a:extLst>
                  <a:ext uri="{FF2B5EF4-FFF2-40B4-BE49-F238E27FC236}">
                    <a16:creationId xmlns:a16="http://schemas.microsoft.com/office/drawing/2014/main" id="{7BC7BBCF-BC32-D652-F9F0-2A3A2B4021ED}"/>
                  </a:ext>
                </a:extLst>
              </p:cNvPr>
              <p:cNvSpPr/>
              <p:nvPr/>
            </p:nvSpPr>
            <p:spPr>
              <a:xfrm>
                <a:off x="8110503" y="3440127"/>
                <a:ext cx="1737360" cy="1014984"/>
              </a:xfrm>
              <a:prstGeom prst="rect">
                <a:avLst/>
              </a:prstGeom>
              <a:solidFill>
                <a:srgbClr val="192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1414542-9F65-D358-CC02-F73379AD940E}"/>
                  </a:ext>
                </a:extLst>
              </p:cNvPr>
              <p:cNvSpPr txBox="1"/>
              <p:nvPr/>
            </p:nvSpPr>
            <p:spPr>
              <a:xfrm>
                <a:off x="8033619" y="3440127"/>
                <a:ext cx="1833692" cy="707886"/>
              </a:xfrm>
              <a:prstGeom prst="rect">
                <a:avLst/>
              </a:prstGeom>
              <a:noFill/>
            </p:spPr>
            <p:txBody>
              <a:bodyPr wrap="square" rtlCol="0">
                <a:spAutoFit/>
              </a:bodyPr>
              <a:lstStyle/>
              <a:p>
                <a:pPr algn="r"/>
                <a:r>
                  <a:rPr lang="en-US" sz="1400" dirty="0">
                    <a:solidFill>
                      <a:srgbClr val="E5EAF9"/>
                    </a:solidFill>
                    <a:latin typeface="Arial" panose="020B0604020202020204" pitchFamily="34" charset="0"/>
                    <a:cs typeface="Arial" panose="020B0604020202020204" pitchFamily="34" charset="0"/>
                  </a:rPr>
                  <a:t>High-Vulnerability Counties</a:t>
                </a:r>
              </a:p>
              <a:p>
                <a:pPr algn="r"/>
                <a:endParaRPr lang="en-US" sz="1200" dirty="0">
                  <a:solidFill>
                    <a:srgbClr val="E5EAF9"/>
                  </a:solidFill>
                  <a:latin typeface="Arial" panose="020B0604020202020204" pitchFamily="34" charset="0"/>
                  <a:cs typeface="Arial" panose="020B0604020202020204" pitchFamily="34" charset="0"/>
                </a:endParaRPr>
              </a:p>
            </p:txBody>
          </p:sp>
        </p:grpSp>
      </p:grpSp>
      <p:sp>
        <p:nvSpPr>
          <p:cNvPr id="3" name="Content Placeholder 2">
            <a:extLst>
              <a:ext uri="{FF2B5EF4-FFF2-40B4-BE49-F238E27FC236}">
                <a16:creationId xmlns:a16="http://schemas.microsoft.com/office/drawing/2014/main" id="{688090A6-250E-02B1-C50F-C92397EEB4CF}"/>
              </a:ext>
            </a:extLst>
          </p:cNvPr>
          <p:cNvSpPr>
            <a:spLocks noGrp="1"/>
          </p:cNvSpPr>
          <p:nvPr>
            <p:ph sz="half" idx="1"/>
          </p:nvPr>
        </p:nvSpPr>
        <p:spPr>
          <a:xfrm>
            <a:off x="6104029" y="1723579"/>
            <a:ext cx="5706979" cy="3647565"/>
          </a:xfrm>
        </p:spPr>
        <p:txBody>
          <a:bodyPr>
            <a:normAutofit/>
          </a:bodyPr>
          <a:lstStyle/>
          <a:p>
            <a:pPr>
              <a:lnSpc>
                <a:spcPct val="100000"/>
              </a:lnSpc>
              <a:spcBef>
                <a:spcPts val="0"/>
              </a:spcBef>
            </a:pPr>
            <a:r>
              <a:rPr lang="en-US" sz="2200" dirty="0"/>
              <a:t>Here, a high-vulnerability county is a county with an Overall Social Vulnerability Ranking </a:t>
            </a:r>
            <a:r>
              <a:rPr lang="en-US" sz="2200" b="1" dirty="0"/>
              <a:t>≥ 0.90</a:t>
            </a:r>
            <a:r>
              <a:rPr lang="en-US" sz="2200" dirty="0"/>
              <a:t>, indicating it is more socially vulnerable than at least 90% of all U.S. counties (90</a:t>
            </a:r>
            <a:r>
              <a:rPr lang="en-US" sz="2200" baseline="30000" dirty="0"/>
              <a:t>th</a:t>
            </a:r>
            <a:r>
              <a:rPr lang="en-US" sz="2200" dirty="0"/>
              <a:t> percentile).</a:t>
            </a:r>
          </a:p>
          <a:p>
            <a:pPr marL="0" indent="0">
              <a:lnSpc>
                <a:spcPct val="100000"/>
              </a:lnSpc>
              <a:spcBef>
                <a:spcPts val="0"/>
              </a:spcBef>
              <a:buNone/>
            </a:pPr>
            <a:endParaRPr lang="en-US" sz="1000" dirty="0"/>
          </a:p>
          <a:p>
            <a:pPr>
              <a:lnSpc>
                <a:spcPct val="100000"/>
              </a:lnSpc>
              <a:spcBef>
                <a:spcPts val="0"/>
              </a:spcBef>
            </a:pPr>
            <a:r>
              <a:rPr lang="en-US" sz="2200" dirty="0"/>
              <a:t>Of the 3,142 counties in the Minority Health SVI database, there are </a:t>
            </a:r>
            <a:r>
              <a:rPr lang="en-US" sz="2200" b="1" dirty="0"/>
              <a:t>315</a:t>
            </a:r>
            <a:r>
              <a:rPr lang="en-US" sz="2200" dirty="0"/>
              <a:t> </a:t>
            </a:r>
            <a:r>
              <a:rPr lang="en-US" sz="2200" b="1" dirty="0"/>
              <a:t>high-vulnerability counties</a:t>
            </a:r>
            <a:r>
              <a:rPr lang="en-US" sz="2200" dirty="0"/>
              <a:t>.</a:t>
            </a:r>
          </a:p>
        </p:txBody>
      </p:sp>
      <p:sp>
        <p:nvSpPr>
          <p:cNvPr id="11" name="TextBox 10">
            <a:extLst>
              <a:ext uri="{FF2B5EF4-FFF2-40B4-BE49-F238E27FC236}">
                <a16:creationId xmlns:a16="http://schemas.microsoft.com/office/drawing/2014/main" id="{B81AB88E-7F9A-8A51-238B-D0D054766E29}"/>
              </a:ext>
            </a:extLst>
          </p:cNvPr>
          <p:cNvSpPr txBox="1"/>
          <p:nvPr/>
        </p:nvSpPr>
        <p:spPr>
          <a:xfrm>
            <a:off x="5569527" y="6637907"/>
            <a:ext cx="1062182" cy="246221"/>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Toyin Ola</a:t>
            </a:r>
          </a:p>
        </p:txBody>
      </p:sp>
    </p:spTree>
    <p:extLst>
      <p:ext uri="{BB962C8B-B14F-4D97-AF65-F5344CB8AC3E}">
        <p14:creationId xmlns:p14="http://schemas.microsoft.com/office/powerpoint/2010/main" val="596523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669C4F-A9F8-7F77-442E-00CFBDC4D042}"/>
              </a:ext>
            </a:extLst>
          </p:cNvPr>
          <p:cNvSpPr txBox="1"/>
          <p:nvPr/>
        </p:nvSpPr>
        <p:spPr>
          <a:xfrm>
            <a:off x="5569527" y="6637907"/>
            <a:ext cx="1062182" cy="246221"/>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Toyin Ola</a:t>
            </a:r>
          </a:p>
        </p:txBody>
      </p:sp>
      <p:sp>
        <p:nvSpPr>
          <p:cNvPr id="8" name="Title 7">
            <a:extLst>
              <a:ext uri="{FF2B5EF4-FFF2-40B4-BE49-F238E27FC236}">
                <a16:creationId xmlns:a16="http://schemas.microsoft.com/office/drawing/2014/main" id="{10E8230F-A796-5E20-2D56-472A4D38BD50}"/>
              </a:ext>
            </a:extLst>
          </p:cNvPr>
          <p:cNvSpPr>
            <a:spLocks noGrp="1"/>
          </p:cNvSpPr>
          <p:nvPr>
            <p:ph type="title"/>
          </p:nvPr>
        </p:nvSpPr>
        <p:spPr>
          <a:xfrm>
            <a:off x="6702829" y="2762593"/>
            <a:ext cx="4939833" cy="1332812"/>
          </a:xfrm>
        </p:spPr>
        <p:txBody>
          <a:bodyPr>
            <a:normAutofit/>
          </a:bodyPr>
          <a:lstStyle/>
          <a:p>
            <a:r>
              <a:rPr lang="en-US" dirty="0"/>
              <a:t>High-Vulnerability Counties</a:t>
            </a:r>
          </a:p>
        </p:txBody>
      </p:sp>
      <p:pic>
        <p:nvPicPr>
          <p:cNvPr id="3" name="Graphic 2">
            <a:extLst>
              <a:ext uri="{FF2B5EF4-FFF2-40B4-BE49-F238E27FC236}">
                <a16:creationId xmlns:a16="http://schemas.microsoft.com/office/drawing/2014/main" id="{41B822C9-12BB-6502-A675-3A9AA16AAD6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1052" b="22032"/>
          <a:stretch/>
        </p:blipFill>
        <p:spPr>
          <a:xfrm>
            <a:off x="0" y="1341351"/>
            <a:ext cx="6904379" cy="4175297"/>
          </a:xfrm>
          <a:prstGeom prst="rect">
            <a:avLst/>
          </a:prstGeom>
        </p:spPr>
      </p:pic>
    </p:spTree>
    <p:extLst>
      <p:ext uri="{BB962C8B-B14F-4D97-AF65-F5344CB8AC3E}">
        <p14:creationId xmlns:p14="http://schemas.microsoft.com/office/powerpoint/2010/main" val="1743112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EF637-6811-78F4-AC05-4988434BF62A}"/>
              </a:ext>
            </a:extLst>
          </p:cNvPr>
          <p:cNvSpPr>
            <a:spLocks noGrp="1"/>
          </p:cNvSpPr>
          <p:nvPr>
            <p:ph type="title"/>
          </p:nvPr>
        </p:nvSpPr>
        <p:spPr/>
        <p:txBody>
          <a:bodyPr/>
          <a:lstStyle/>
          <a:p>
            <a:r>
              <a:rPr lang="en-US" dirty="0"/>
              <a:t>AANHPI Populations</a:t>
            </a:r>
          </a:p>
        </p:txBody>
      </p:sp>
      <p:sp>
        <p:nvSpPr>
          <p:cNvPr id="3" name="Content Placeholder 2">
            <a:extLst>
              <a:ext uri="{FF2B5EF4-FFF2-40B4-BE49-F238E27FC236}">
                <a16:creationId xmlns:a16="http://schemas.microsoft.com/office/drawing/2014/main" id="{BDD4D8AE-EECC-020C-E0C9-7DF1C03C901A}"/>
              </a:ext>
            </a:extLst>
          </p:cNvPr>
          <p:cNvSpPr>
            <a:spLocks noGrp="1"/>
          </p:cNvSpPr>
          <p:nvPr>
            <p:ph sz="half" idx="1"/>
          </p:nvPr>
        </p:nvSpPr>
        <p:spPr>
          <a:xfrm>
            <a:off x="5852160" y="1843088"/>
            <a:ext cx="5706979" cy="3862927"/>
          </a:xfrm>
        </p:spPr>
        <p:txBody>
          <a:bodyPr>
            <a:normAutofit fontScale="92500"/>
          </a:bodyPr>
          <a:lstStyle/>
          <a:p>
            <a:pPr marL="0" indent="0">
              <a:buNone/>
            </a:pPr>
            <a:r>
              <a:rPr lang="en-US" sz="2400" dirty="0"/>
              <a:t>Of the 315 high-vulnerability counties…</a:t>
            </a:r>
          </a:p>
          <a:p>
            <a:pPr marL="0" indent="0">
              <a:buNone/>
            </a:pPr>
            <a:endParaRPr lang="en-US" sz="1100" dirty="0"/>
          </a:p>
          <a:p>
            <a:pPr marL="457200" lvl="1" indent="0">
              <a:buNone/>
            </a:pPr>
            <a:r>
              <a:rPr lang="en-US" dirty="0"/>
              <a:t>… 41 counties (13%) are also in the 90</a:t>
            </a:r>
            <a:r>
              <a:rPr lang="en-US" baseline="30000" dirty="0"/>
              <a:t>th</a:t>
            </a:r>
            <a:r>
              <a:rPr lang="en-US" dirty="0"/>
              <a:t> percentile or higher for </a:t>
            </a:r>
            <a:r>
              <a:rPr lang="en-US" b="1" dirty="0"/>
              <a:t>AA</a:t>
            </a:r>
            <a:r>
              <a:rPr lang="en-US" dirty="0"/>
              <a:t> population.</a:t>
            </a:r>
          </a:p>
          <a:p>
            <a:pPr marL="457200" lvl="1" indent="0">
              <a:buNone/>
            </a:pPr>
            <a:endParaRPr lang="en-US" sz="1100" dirty="0"/>
          </a:p>
          <a:p>
            <a:pPr marL="457200" lvl="1" indent="0">
              <a:buNone/>
            </a:pPr>
            <a:r>
              <a:rPr lang="en-US" dirty="0"/>
              <a:t>… 47 counties (15%) are also in the 90</a:t>
            </a:r>
            <a:r>
              <a:rPr lang="en-US" baseline="30000" dirty="0"/>
              <a:t>th</a:t>
            </a:r>
            <a:r>
              <a:rPr lang="en-US" dirty="0"/>
              <a:t> percentile or higher for </a:t>
            </a:r>
            <a:r>
              <a:rPr lang="en-US" b="1" dirty="0"/>
              <a:t>NHPI</a:t>
            </a:r>
            <a:r>
              <a:rPr lang="en-US" dirty="0"/>
              <a:t> population.</a:t>
            </a:r>
          </a:p>
          <a:p>
            <a:pPr marL="457200" lvl="1" indent="0">
              <a:buNone/>
            </a:pPr>
            <a:endParaRPr lang="en-US" sz="1100" dirty="0"/>
          </a:p>
          <a:p>
            <a:pPr marL="457200" lvl="1" indent="0">
              <a:buNone/>
            </a:pPr>
            <a:r>
              <a:rPr lang="en-US" dirty="0"/>
              <a:t>…. 13 counties are in the 90</a:t>
            </a:r>
            <a:r>
              <a:rPr lang="en-US" baseline="30000" dirty="0"/>
              <a:t>th</a:t>
            </a:r>
            <a:r>
              <a:rPr lang="en-US" dirty="0"/>
              <a:t> percentile or higher for </a:t>
            </a:r>
            <a:r>
              <a:rPr lang="en-US" b="1" dirty="0"/>
              <a:t>both AA and NHPI </a:t>
            </a:r>
            <a:r>
              <a:rPr lang="en-US" dirty="0"/>
              <a:t>populations.</a:t>
            </a:r>
          </a:p>
        </p:txBody>
      </p:sp>
      <p:pic>
        <p:nvPicPr>
          <p:cNvPr id="7" name="Content Placeholder 6">
            <a:extLst>
              <a:ext uri="{FF2B5EF4-FFF2-40B4-BE49-F238E27FC236}">
                <a16:creationId xmlns:a16="http://schemas.microsoft.com/office/drawing/2014/main" id="{21DF2802-1FA2-4B55-B5C7-4DE44C9FDE7F}"/>
              </a:ext>
            </a:extLst>
          </p:cNvPr>
          <p:cNvPicPr>
            <a:picLocks noGrp="1" noChangeAspect="1"/>
          </p:cNvPicPr>
          <p:nvPr>
            <p:ph sz="half" idx="2"/>
          </p:nvPr>
        </p:nvPicPr>
        <p:blipFill rotWithShape="1">
          <a:blip r:embed="rId3">
            <a:extLst>
              <a:ext uri="{96DAC541-7B7A-43D3-8B79-37D633B846F1}">
                <asvg:svgBlip xmlns:asvg="http://schemas.microsoft.com/office/drawing/2016/SVG/main" r:embed="rId4"/>
              </a:ext>
            </a:extLst>
          </a:blip>
          <a:srcRect l="2598" t="25319" r="37950" b="5052"/>
          <a:stretch/>
        </p:blipFill>
        <p:spPr>
          <a:xfrm>
            <a:off x="733493" y="2008775"/>
            <a:ext cx="4605751" cy="3531552"/>
          </a:xfrm>
        </p:spPr>
      </p:pic>
      <p:sp>
        <p:nvSpPr>
          <p:cNvPr id="5" name="TextBox 4">
            <a:extLst>
              <a:ext uri="{FF2B5EF4-FFF2-40B4-BE49-F238E27FC236}">
                <a16:creationId xmlns:a16="http://schemas.microsoft.com/office/drawing/2014/main" id="{7F89FD80-CAE9-7338-8D48-DD2E35088C66}"/>
              </a:ext>
            </a:extLst>
          </p:cNvPr>
          <p:cNvSpPr txBox="1"/>
          <p:nvPr/>
        </p:nvSpPr>
        <p:spPr>
          <a:xfrm>
            <a:off x="5569527" y="6637907"/>
            <a:ext cx="1062182" cy="246221"/>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Toyin Ola</a:t>
            </a:r>
          </a:p>
        </p:txBody>
      </p:sp>
      <p:cxnSp>
        <p:nvCxnSpPr>
          <p:cNvPr id="12" name="Connector: Curved 11">
            <a:extLst>
              <a:ext uri="{FF2B5EF4-FFF2-40B4-BE49-F238E27FC236}">
                <a16:creationId xmlns:a16="http://schemas.microsoft.com/office/drawing/2014/main" id="{BBAA4A05-CD2D-1434-C5F8-65C97CC396DE}"/>
              </a:ext>
            </a:extLst>
          </p:cNvPr>
          <p:cNvCxnSpPr>
            <a:cxnSpLocks/>
          </p:cNvCxnSpPr>
          <p:nvPr/>
        </p:nvCxnSpPr>
        <p:spPr>
          <a:xfrm rot="10800000">
            <a:off x="5181600" y="4500880"/>
            <a:ext cx="1183640" cy="514034"/>
          </a:xfrm>
          <a:prstGeom prst="curvedConnector3">
            <a:avLst>
              <a:gd name="adj1" fmla="val 50000"/>
            </a:avLst>
          </a:prstGeom>
          <a:ln w="3175">
            <a:solidFill>
              <a:srgbClr val="192C6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6144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051241-AC6B-3533-B70D-E66D12B5D964}"/>
              </a:ext>
            </a:extLst>
          </p:cNvPr>
          <p:cNvSpPr>
            <a:spLocks noGrp="1"/>
          </p:cNvSpPr>
          <p:nvPr>
            <p:ph sz="half" idx="1"/>
          </p:nvPr>
        </p:nvSpPr>
        <p:spPr>
          <a:xfrm>
            <a:off x="269240" y="1843088"/>
            <a:ext cx="5826760" cy="3836352"/>
          </a:xfrm>
        </p:spPr>
        <p:txBody>
          <a:bodyPr>
            <a:normAutofit fontScale="92500" lnSpcReduction="10000"/>
          </a:bodyPr>
          <a:lstStyle/>
          <a:p>
            <a:pPr marL="0" indent="0">
              <a:buNone/>
            </a:pPr>
            <a:r>
              <a:rPr lang="en-US" sz="2400" dirty="0"/>
              <a:t>Of the 315 high-vulnerability counties…</a:t>
            </a:r>
          </a:p>
          <a:p>
            <a:pPr marL="457200" lvl="1" indent="0">
              <a:buNone/>
            </a:pPr>
            <a:endParaRPr lang="en-US" sz="1100" dirty="0"/>
          </a:p>
          <a:p>
            <a:pPr marL="457200" lvl="1" indent="0">
              <a:buNone/>
            </a:pPr>
            <a:r>
              <a:rPr lang="en-US" dirty="0"/>
              <a:t>… 45 counties (14%) are also in the 90</a:t>
            </a:r>
            <a:r>
              <a:rPr lang="en-US" baseline="30000" dirty="0"/>
              <a:t>th</a:t>
            </a:r>
            <a:r>
              <a:rPr lang="en-US" dirty="0"/>
              <a:t> percentile for </a:t>
            </a:r>
            <a:r>
              <a:rPr lang="en-US" b="1" dirty="0"/>
              <a:t>LEP Chinese </a:t>
            </a:r>
            <a:r>
              <a:rPr lang="en-US" dirty="0"/>
              <a:t>speakers.</a:t>
            </a:r>
          </a:p>
          <a:p>
            <a:pPr marL="457200" lvl="1" indent="0">
              <a:buNone/>
            </a:pPr>
            <a:endParaRPr lang="en-US" sz="1100" dirty="0"/>
          </a:p>
          <a:p>
            <a:pPr marL="457200" lvl="1" indent="0">
              <a:buNone/>
            </a:pPr>
            <a:r>
              <a:rPr lang="en-US" dirty="0"/>
              <a:t>… 54 counties (17%) are also in the 90</a:t>
            </a:r>
            <a:r>
              <a:rPr lang="en-US" baseline="30000" dirty="0"/>
              <a:t>th</a:t>
            </a:r>
            <a:r>
              <a:rPr lang="en-US" dirty="0"/>
              <a:t> percentile for </a:t>
            </a:r>
            <a:r>
              <a:rPr lang="en-US" b="1" dirty="0"/>
              <a:t>LEP Korean</a:t>
            </a:r>
            <a:r>
              <a:rPr lang="en-US" dirty="0"/>
              <a:t> speakers.</a:t>
            </a:r>
          </a:p>
          <a:p>
            <a:pPr marL="457200" lvl="1" indent="0">
              <a:buNone/>
            </a:pPr>
            <a:endParaRPr lang="en-US" sz="1100" dirty="0"/>
          </a:p>
          <a:p>
            <a:pPr marL="457200" lvl="1" indent="0">
              <a:buNone/>
            </a:pPr>
            <a:r>
              <a:rPr lang="en-US" dirty="0"/>
              <a:t>…. 61 counties (19%) are in the 90</a:t>
            </a:r>
            <a:r>
              <a:rPr lang="en-US" baseline="30000" dirty="0"/>
              <a:t>th</a:t>
            </a:r>
            <a:r>
              <a:rPr lang="en-US" dirty="0"/>
              <a:t> percentile for </a:t>
            </a:r>
            <a:r>
              <a:rPr lang="en-US" b="1" dirty="0"/>
              <a:t>LEP Vietnamese </a:t>
            </a:r>
            <a:r>
              <a:rPr lang="en-US" dirty="0"/>
              <a:t>speakers.</a:t>
            </a:r>
          </a:p>
          <a:p>
            <a:pPr marL="457200" lvl="1" indent="0">
              <a:buNone/>
            </a:pPr>
            <a:endParaRPr lang="en-US" sz="1100" dirty="0"/>
          </a:p>
          <a:p>
            <a:pPr marL="457200" lvl="1" indent="0">
              <a:buNone/>
            </a:pPr>
            <a:r>
              <a:rPr lang="en-US" dirty="0"/>
              <a:t>… 33 counties are in the 90</a:t>
            </a:r>
            <a:r>
              <a:rPr lang="en-US" baseline="30000" dirty="0"/>
              <a:t>th</a:t>
            </a:r>
            <a:r>
              <a:rPr lang="en-US" dirty="0"/>
              <a:t> percentile for </a:t>
            </a:r>
            <a:r>
              <a:rPr lang="en-US" b="1" dirty="0"/>
              <a:t>all</a:t>
            </a:r>
            <a:r>
              <a:rPr lang="en-US" dirty="0"/>
              <a:t> </a:t>
            </a:r>
            <a:r>
              <a:rPr lang="en-US" b="1" dirty="0"/>
              <a:t>LEP speakers of Asian languages</a:t>
            </a:r>
            <a:r>
              <a:rPr lang="en-US" dirty="0"/>
              <a:t>.</a:t>
            </a:r>
          </a:p>
          <a:p>
            <a:pPr marL="0" indent="0">
              <a:buNone/>
            </a:pPr>
            <a:endParaRPr lang="en-US" sz="1100" dirty="0"/>
          </a:p>
        </p:txBody>
      </p:sp>
      <p:sp>
        <p:nvSpPr>
          <p:cNvPr id="6" name="Title 5">
            <a:extLst>
              <a:ext uri="{FF2B5EF4-FFF2-40B4-BE49-F238E27FC236}">
                <a16:creationId xmlns:a16="http://schemas.microsoft.com/office/drawing/2014/main" id="{F6C3A6E9-BF74-AB2C-D401-88156F85B2E4}"/>
              </a:ext>
            </a:extLst>
          </p:cNvPr>
          <p:cNvSpPr>
            <a:spLocks noGrp="1"/>
          </p:cNvSpPr>
          <p:nvPr>
            <p:ph type="title"/>
          </p:nvPr>
        </p:nvSpPr>
        <p:spPr/>
        <p:txBody>
          <a:bodyPr/>
          <a:lstStyle/>
          <a:p>
            <a:r>
              <a:rPr lang="en-US" dirty="0"/>
              <a:t>LEP Populations </a:t>
            </a:r>
          </a:p>
        </p:txBody>
      </p:sp>
      <p:pic>
        <p:nvPicPr>
          <p:cNvPr id="10" name="Content Placeholder 9">
            <a:extLst>
              <a:ext uri="{FF2B5EF4-FFF2-40B4-BE49-F238E27FC236}">
                <a16:creationId xmlns:a16="http://schemas.microsoft.com/office/drawing/2014/main" id="{AD47A89D-CA0B-CA4E-17B5-B42E8894FFDE}"/>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5569527" y="1275811"/>
            <a:ext cx="6577781" cy="4306378"/>
          </a:xfrm>
        </p:spPr>
      </p:pic>
      <p:sp>
        <p:nvSpPr>
          <p:cNvPr id="5" name="TextBox 4">
            <a:extLst>
              <a:ext uri="{FF2B5EF4-FFF2-40B4-BE49-F238E27FC236}">
                <a16:creationId xmlns:a16="http://schemas.microsoft.com/office/drawing/2014/main" id="{95BB22BD-0437-3AF8-546C-376845246574}"/>
              </a:ext>
            </a:extLst>
          </p:cNvPr>
          <p:cNvSpPr txBox="1"/>
          <p:nvPr/>
        </p:nvSpPr>
        <p:spPr>
          <a:xfrm>
            <a:off x="5569527" y="6637907"/>
            <a:ext cx="1062182" cy="246221"/>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Toyin Ola</a:t>
            </a:r>
          </a:p>
        </p:txBody>
      </p:sp>
      <p:cxnSp>
        <p:nvCxnSpPr>
          <p:cNvPr id="16" name="Connector: Curved 15">
            <a:extLst>
              <a:ext uri="{FF2B5EF4-FFF2-40B4-BE49-F238E27FC236}">
                <a16:creationId xmlns:a16="http://schemas.microsoft.com/office/drawing/2014/main" id="{27D4C44F-7333-8E76-EE6F-2BAE5C57B69E}"/>
              </a:ext>
            </a:extLst>
          </p:cNvPr>
          <p:cNvCxnSpPr>
            <a:cxnSpLocks/>
          </p:cNvCxnSpPr>
          <p:nvPr/>
        </p:nvCxnSpPr>
        <p:spPr>
          <a:xfrm flipV="1">
            <a:off x="5750560" y="3791744"/>
            <a:ext cx="1097280" cy="1076960"/>
          </a:xfrm>
          <a:prstGeom prst="curvedConnector3">
            <a:avLst>
              <a:gd name="adj1" fmla="val 50000"/>
            </a:avLst>
          </a:prstGeom>
          <a:ln w="3175">
            <a:solidFill>
              <a:srgbClr val="192C6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582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9A98-EAEF-1269-7AB7-1C4065E07A52}"/>
              </a:ext>
            </a:extLst>
          </p:cNvPr>
          <p:cNvSpPr>
            <a:spLocks noGrp="1"/>
          </p:cNvSpPr>
          <p:nvPr>
            <p:ph type="title"/>
          </p:nvPr>
        </p:nvSpPr>
        <p:spPr/>
        <p:txBody>
          <a:bodyPr/>
          <a:lstStyle/>
          <a:p>
            <a:r>
              <a:rPr lang="en-US" dirty="0"/>
              <a:t>Intersections</a:t>
            </a:r>
          </a:p>
        </p:txBody>
      </p:sp>
      <p:sp>
        <p:nvSpPr>
          <p:cNvPr id="3" name="Content Placeholder 2">
            <a:extLst>
              <a:ext uri="{FF2B5EF4-FFF2-40B4-BE49-F238E27FC236}">
                <a16:creationId xmlns:a16="http://schemas.microsoft.com/office/drawing/2014/main" id="{9476A100-3B5E-7271-24F6-5EA92E4445A8}"/>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3206B5AF-0D2D-639B-63DA-689D622275B1}"/>
              </a:ext>
            </a:extLst>
          </p:cNvPr>
          <p:cNvSpPr>
            <a:spLocks noGrp="1"/>
          </p:cNvSpPr>
          <p:nvPr>
            <p:ph sz="half" idx="2"/>
          </p:nvPr>
        </p:nvSpPr>
        <p:spPr/>
        <p:txBody>
          <a:bodyPr/>
          <a:lstStyle/>
          <a:p>
            <a:r>
              <a:rPr lang="en-US" dirty="0"/>
              <a:t>There are only eight high-vulnerability counties at the intersection of all these variables (AA, NH, and PI populations and LEP Chinese, Korean, and Vietnamese speakers). Most are in </a:t>
            </a:r>
            <a:r>
              <a:rPr lang="en-US" b="1" dirty="0"/>
              <a:t>California</a:t>
            </a:r>
            <a:r>
              <a:rPr lang="en-US" dirty="0"/>
              <a:t>.</a:t>
            </a:r>
          </a:p>
        </p:txBody>
      </p:sp>
    </p:spTree>
    <p:extLst>
      <p:ext uri="{BB962C8B-B14F-4D97-AF65-F5344CB8AC3E}">
        <p14:creationId xmlns:p14="http://schemas.microsoft.com/office/powerpoint/2010/main" val="1785287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45CC41EFCFFD4986908B808AE95FE0" ma:contentTypeVersion="15" ma:contentTypeDescription="Create a new document." ma:contentTypeScope="" ma:versionID="d318d0dcead7255f5769006adf7310b9">
  <xsd:schema xmlns:xsd="http://www.w3.org/2001/XMLSchema" xmlns:xs="http://www.w3.org/2001/XMLSchema" xmlns:p="http://schemas.microsoft.com/office/2006/metadata/properties" xmlns:ns2="ce249277-74a5-44da-8f34-cedf831f6bcf" xmlns:ns3="7abb5328-9217-4251-8dc0-0ed67cfcfdf8" targetNamespace="http://schemas.microsoft.com/office/2006/metadata/properties" ma:root="true" ma:fieldsID="6067a50fadcb60fe74bf798db0454d22" ns2:_="" ns3:_="">
    <xsd:import namespace="ce249277-74a5-44da-8f34-cedf831f6bcf"/>
    <xsd:import namespace="7abb5328-9217-4251-8dc0-0ed67cfcfdf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MediaServiceAutoKeyPoints" minOccurs="0"/>
                <xsd:element ref="ns3:MediaServiceKeyPoints" minOccurs="0"/>
                <xsd:element ref="ns3:MediaServiceOCR" minOccurs="0"/>
                <xsd:element ref="ns3:MediaServiceGenerationTime" minOccurs="0"/>
                <xsd:element ref="ns3:MediaServiceEventHashCode"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249277-74a5-44da-8f34-cedf831f6b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51ab3474-aa38-4bb7-aaa0-397cfb883b09}" ma:internalName="TaxCatchAll" ma:showField="CatchAllData" ma:web="ce249277-74a5-44da-8f34-cedf831f6bc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abb5328-9217-4251-8dc0-0ed67cfcfdf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f71bd7ba-2337-48ba-863d-5dd9e7841bf7"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ce249277-74a5-44da-8f34-cedf831f6bcf" xsi:nil="true"/>
    <lcf76f155ced4ddcb4097134ff3c332f xmlns="7abb5328-9217-4251-8dc0-0ed67cfcfdf8">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1BF9B3-8E7A-4E7B-95B3-15CD29E113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249277-74a5-44da-8f34-cedf831f6bcf"/>
    <ds:schemaRef ds:uri="7abb5328-9217-4251-8dc0-0ed67cfcfd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41397A-5C76-466E-8A98-C34A3FBA5832}">
  <ds:schemaRefs>
    <ds:schemaRef ds:uri="http://purl.org/dc/elements/1.1/"/>
    <ds:schemaRef ds:uri="http://schemas.microsoft.com/office/2006/metadata/properties"/>
    <ds:schemaRef ds:uri="http://schemas.microsoft.com/office/2006/documentManagement/types"/>
    <ds:schemaRef ds:uri="7abb5328-9217-4251-8dc0-0ed67cfcfdf8"/>
    <ds:schemaRef ds:uri="http://schemas.openxmlformats.org/package/2006/metadata/core-properties"/>
    <ds:schemaRef ds:uri="http://purl.org/dc/terms/"/>
    <ds:schemaRef ds:uri="http://schemas.microsoft.com/office/infopath/2007/PartnerControls"/>
    <ds:schemaRef ds:uri="http://purl.org/dc/dcmitype/"/>
    <ds:schemaRef ds:uri="ce249277-74a5-44da-8f34-cedf831f6bcf"/>
    <ds:schemaRef ds:uri="http://www.w3.org/XML/1998/namespace"/>
  </ds:schemaRefs>
</ds:datastoreItem>
</file>

<file path=customXml/itemProps3.xml><?xml version="1.0" encoding="utf-8"?>
<ds:datastoreItem xmlns:ds="http://schemas.openxmlformats.org/officeDocument/2006/customXml" ds:itemID="{714693F2-EAB0-4C64-85B2-4AB53382E1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557</Words>
  <Application>Microsoft Office PowerPoint</Application>
  <PresentationFormat>Widescreen</PresentationFormat>
  <Paragraphs>54</Paragraphs>
  <Slides>8</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Minority Health Social Vulnerability Index</vt:lpstr>
      <vt:lpstr>Introduction</vt:lpstr>
      <vt:lpstr>PowerPoint Presentation</vt:lpstr>
      <vt:lpstr>High-Vulnerability Counties</vt:lpstr>
      <vt:lpstr>High-Vulnerability Counties</vt:lpstr>
      <vt:lpstr>AANHPI Populations</vt:lpstr>
      <vt:lpstr>LEP Populations </vt:lpstr>
      <vt:lpstr>Intersections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Toyin O.</cp:lastModifiedBy>
  <cp:revision>68</cp:revision>
  <dcterms:created xsi:type="dcterms:W3CDTF">2022-03-17T18:09:05Z</dcterms:created>
  <dcterms:modified xsi:type="dcterms:W3CDTF">2023-05-09T22:31:25Z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0x0101001045CC41EFCFFD4986908B808AE95FE0</vt:lpwstr>
  </property>
</Properties>
</file>